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5.svg" ContentType="image/svg+xml"/>
  <Override PartName="/ppt/media/image53.svg" ContentType="image/svg+xml"/>
  <Override PartName="/ppt/media/image58.svg" ContentType="image/svg+xml"/>
  <Override PartName="/ppt/media/image6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3"/>
    <p:sldId id="265" r:id="rId4"/>
    <p:sldId id="259" r:id="rId5"/>
    <p:sldId id="258" r:id="rId6"/>
    <p:sldId id="261" r:id="rId7"/>
    <p:sldId id="266" r:id="rId8"/>
    <p:sldId id="264" r:id="rId9"/>
    <p:sldId id="278" r:id="rId10"/>
    <p:sldId id="279" r:id="rId12"/>
    <p:sldId id="280" r:id="rId13"/>
    <p:sldId id="289" r:id="rId14"/>
    <p:sldId id="286" r:id="rId15"/>
    <p:sldId id="292" r:id="rId16"/>
    <p:sldId id="293" r:id="rId17"/>
    <p:sldId id="288" r:id="rId18"/>
    <p:sldId id="294" r:id="rId19"/>
    <p:sldId id="291" r:id="rId20"/>
    <p:sldId id="257" r:id="rId21"/>
    <p:sldId id="268" r:id="rId22"/>
    <p:sldId id="271" r:id="rId23"/>
    <p:sldId id="275" r:id="rId24"/>
    <p:sldId id="272" r:id="rId25"/>
    <p:sldId id="260" r:id="rId26"/>
    <p:sldId id="273" r:id="rId27"/>
    <p:sldId id="274" r:id="rId28"/>
    <p:sldId id="276" r:id="rId29"/>
  </p:sldIdLst>
  <p:sldSz cx="12192000" cy="6858000"/>
  <p:notesSz cx="6858000" cy="9144000"/>
  <p:embeddedFontLst>
    <p:embeddedFont>
      <p:font typeface="Source Han Sans SC ExtraLight" panose="02010600030101010101" pitchFamily="34" charset="-128"/>
      <p:regular r:id="rId33"/>
    </p:embeddedFont>
    <p:embeddedFont>
      <p:font typeface="汉仪文黑-85W" panose="00020600040101010101" pitchFamily="18" charset="-128"/>
      <p:regular r:id="rId34"/>
    </p:embeddedFont>
    <p:embeddedFont>
      <p:font typeface="汉仪文黑-85W" panose="00020600040101010101" charset="-122"/>
      <p:regular r:id="rId35"/>
    </p:embeddedFont>
    <p:embeddedFont>
      <p:font typeface="等线 Light" panose="02010600030101010101" charset="-122"/>
      <p:regular r:id="rId36"/>
    </p:embeddedFont>
    <p:embeddedFont>
      <p:font typeface="等线" panose="02010600030101010101" charset="-122"/>
      <p:regular r:id="rId37"/>
    </p:embeddedFont>
    <p:embeddedFont>
      <p:font typeface="华文中宋" panose="02010600040101010101" charset="-122"/>
      <p:regular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E88"/>
    <a:srgbClr val="ED7D31"/>
    <a:srgbClr val="F0F2F5"/>
    <a:srgbClr val="EFF2F7"/>
    <a:srgbClr val="EEF3F5"/>
    <a:srgbClr val="EFF3F6"/>
    <a:srgbClr val="EE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451" y="43"/>
      </p:cViewPr>
      <p:guideLst>
        <p:guide orient="horz" pos="2255"/>
        <p:guide pos="38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4.xml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D11DF-246B-495F-B798-33A404D53D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3A943-DDC0-4839-9BEF-05A7781469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21992"/>
            <a:ext cx="355600" cy="668268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Source Han Sans SC ExtraLight" panose="02010600030101010101" pitchFamily="34" charset="-128"/>
              <a:ea typeface="Source Han Sans SC ExtraLight" panose="02010600030101010101" pitchFamily="34" charset="-128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2pPr>
            <a:lvl3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3pPr>
            <a:lvl4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4pPr>
            <a:lvl5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15B36758-910E-5A41-9E10-30A094B0B709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50E59644-8CDA-7E48-8C02-813E23345A2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2pPr>
            <a:lvl3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3pPr>
            <a:lvl4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4pPr>
            <a:lvl5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15B36758-910E-5A41-9E10-30A094B0B709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50E59644-8CDA-7E48-8C02-813E23345A2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2pPr>
            <a:lvl3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3pPr>
            <a:lvl4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4pPr>
            <a:lvl5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15B36758-910E-5A41-9E10-30A094B0B709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50E59644-8CDA-7E48-8C02-813E23345A2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15B36758-910E-5A41-9E10-30A094B0B709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50E59644-8CDA-7E48-8C02-813E23345A2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2pPr>
            <a:lvl3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3pPr>
            <a:lvl4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4pPr>
            <a:lvl5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2pPr>
            <a:lvl3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3pPr>
            <a:lvl4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4pPr>
            <a:lvl5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15B36758-910E-5A41-9E10-30A094B0B709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50E59644-8CDA-7E48-8C02-813E23345A2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2pPr>
            <a:lvl3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3pPr>
            <a:lvl4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4pPr>
            <a:lvl5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2pPr>
            <a:lvl3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3pPr>
            <a:lvl4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4pPr>
            <a:lvl5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15B36758-910E-5A41-9E10-30A094B0B709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50E59644-8CDA-7E48-8C02-813E23345A2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15B36758-910E-5A41-9E10-30A094B0B709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50E59644-8CDA-7E48-8C02-813E23345A2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15B36758-910E-5A41-9E10-30A094B0B709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50E59644-8CDA-7E48-8C02-813E23345A2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>
              <a:defRPr sz="2800"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2pPr>
            <a:lvl3pPr>
              <a:defRPr sz="2400"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3pPr>
            <a:lvl4pPr>
              <a:defRPr sz="2000"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4pPr>
            <a:lvl5pPr>
              <a:defRPr sz="2000"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15B36758-910E-5A41-9E10-30A094B0B709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50E59644-8CDA-7E48-8C02-813E23345A2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15B36758-910E-5A41-9E10-30A094B0B709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50E59644-8CDA-7E48-8C02-813E23345A2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15B36758-910E-5A41-9E10-30A094B0B709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SC ExtraLight" panose="02010600030101010101" pitchFamily="34" charset="-128"/>
                <a:ea typeface="Source Han Sans SC ExtraLight" panose="02010600030101010101" pitchFamily="34" charset="-128"/>
              </a:defRPr>
            </a:lvl1pPr>
          </a:lstStyle>
          <a:p>
            <a:fld id="{50E59644-8CDA-7E48-8C02-813E23345A2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Han Sans SC ExtraLight" panose="02010600030101010101" pitchFamily="34" charset="-128"/>
          <a:ea typeface="Source Han Sans SC ExtraLight" panose="02010600030101010101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Han Sans SC ExtraLight" panose="02010600030101010101" pitchFamily="34" charset="-128"/>
          <a:ea typeface="Source Han Sans SC ExtraLight" panose="02010600030101010101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Han Sans SC ExtraLight" panose="02010600030101010101" pitchFamily="34" charset="-128"/>
          <a:ea typeface="Source Han Sans SC ExtraLight" panose="02010600030101010101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Han Sans SC ExtraLight" panose="02010600030101010101" pitchFamily="34" charset="-128"/>
          <a:ea typeface="Source Han Sans SC ExtraLight" panose="02010600030101010101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Han Sans SC ExtraLight" panose="02010600030101010101" pitchFamily="34" charset="-128"/>
          <a:ea typeface="Source Han Sans SC ExtraLight" panose="02010600030101010101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6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16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6.png"/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47.jpeg"/><Relationship Id="rId6" Type="http://schemas.openxmlformats.org/officeDocument/2006/relationships/image" Target="../media/image46.jpeg"/><Relationship Id="rId5" Type="http://schemas.openxmlformats.org/officeDocument/2006/relationships/image" Target="../media/image1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16.png"/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9.png"/><Relationship Id="rId3" Type="http://schemas.openxmlformats.org/officeDocument/2006/relationships/tags" Target="../tags/tag3.xml"/><Relationship Id="rId2" Type="http://schemas.openxmlformats.org/officeDocument/2006/relationships/image" Target="../media/image58.sv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webp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118100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Source Han Sans SC ExtraLight" panose="02010600030101010101" pitchFamily="34" charset="-128"/>
              <a:ea typeface="Source Han Sans SC ExtraLight" panose="02010600030101010101" pitchFamily="34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70861" y="1497769"/>
            <a:ext cx="605028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ln w="12700" cmpd="sng">
                  <a:noFill/>
                  <a:prstDash val="solid"/>
                </a:ln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  <a:sym typeface="+mn-ea"/>
              </a:rPr>
              <a:t>虚空劫灰往世书</a:t>
            </a:r>
            <a:endParaRPr lang="zh-CN" altLang="en-US" sz="6600" dirty="0">
              <a:ln w="12700" cmpd="sng">
                <a:noFill/>
                <a:prstDash val="solid"/>
              </a:ln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  <a:sym typeface="+mn-ea"/>
            </a:endParaRPr>
          </a:p>
          <a:p>
            <a:pPr algn="ctr"/>
            <a:r>
              <a:rPr lang="zh-CN" altLang="en-US" sz="6600" dirty="0">
                <a:ln w="12700" cmpd="sng">
                  <a:noFill/>
                  <a:prstDash val="solid"/>
                </a:ln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  <a:sym typeface="+mn-ea"/>
              </a:rPr>
              <a:t>项目中期汇报</a:t>
            </a:r>
            <a:endParaRPr lang="zh-CN" altLang="en-US" sz="6600" dirty="0">
              <a:ln w="12700" cmpd="sng">
                <a:noFill/>
                <a:prstDash val="solid"/>
              </a:ln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44911" y="4059081"/>
            <a:ext cx="1710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  <a:sym typeface="+mn-ea"/>
              </a:rPr>
              <a:t>制作：原桌骑士</a:t>
            </a:r>
            <a:endParaRPr kumimoji="1" lang="zh-CN" altLang="en-US" dirty="0"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96011" y="4059081"/>
            <a:ext cx="31756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  <a:sym typeface="+mn-ea"/>
              </a:rPr>
              <a:t>组员：陈昊旸，林诗缈，王奕然</a:t>
            </a:r>
            <a:endParaRPr lang="zh-CN" altLang="en-US" dirty="0"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  <a:sym typeface="+mn-ea"/>
              </a:rPr>
              <a:t>李鸿宇，林铮翔，杨赫，廖陈阳</a:t>
            </a:r>
            <a:endParaRPr lang="zh-CN" altLang="en-US" dirty="0"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/>
            <a:endParaRPr lang="zh-CN" altLang="en-US" dirty="0"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endParaRPr kumimoji="1" lang="zh-CN" altLang="en-US" dirty="0"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52672" y="6077052"/>
            <a:ext cx="3931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计算机与大数据学院计算机系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2020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级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1933575" y="3601687"/>
            <a:ext cx="8324850" cy="0"/>
          </a:xfrm>
          <a:prstGeom prst="line">
            <a:avLst/>
          </a:prstGeom>
          <a:ln>
            <a:solidFill>
              <a:schemeClr val="bg1">
                <a:alpha val="3510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8682" r="15706" b="4061"/>
          <a:stretch>
            <a:fillRect/>
          </a:stretch>
        </p:blipFill>
        <p:spPr bwMode="auto">
          <a:xfrm>
            <a:off x="10453370" y="5118735"/>
            <a:ext cx="1739265" cy="173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4423" y="766762"/>
            <a:ext cx="1448435" cy="5324475"/>
          </a:xfrm>
          <a:prstGeom prst="rect">
            <a:avLst/>
          </a:prstGeom>
        </p:spPr>
      </p:pic>
      <p:pic>
        <p:nvPicPr>
          <p:cNvPr id="19" name="图片 18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4025" y="766762"/>
            <a:ext cx="1448435" cy="5324475"/>
          </a:xfrm>
          <a:prstGeom prst="rect">
            <a:avLst/>
          </a:prstGeom>
        </p:spPr>
      </p:pic>
      <p:pic>
        <p:nvPicPr>
          <p:cNvPr id="21" name="图片 20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628" y="770833"/>
            <a:ext cx="1448435" cy="5324475"/>
          </a:xfrm>
          <a:prstGeom prst="rect">
            <a:avLst/>
          </a:prstGeom>
        </p:spPr>
      </p:pic>
      <p:pic>
        <p:nvPicPr>
          <p:cNvPr id="26" name="图片 25" descr="liyue_p15_yun_b.06835be2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1565" y="1032510"/>
            <a:ext cx="2455545" cy="558800"/>
          </a:xfrm>
          <a:prstGeom prst="rect">
            <a:avLst/>
          </a:prstGeom>
        </p:spPr>
      </p:pic>
      <p:pic>
        <p:nvPicPr>
          <p:cNvPr id="2" name="图片 1" descr="index_liyue_b.5271d117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1894205"/>
            <a:ext cx="12192635" cy="5033010"/>
          </a:xfrm>
          <a:prstGeom prst="rect">
            <a:avLst/>
          </a:prstGeom>
        </p:spPr>
      </p:pic>
      <p:pic>
        <p:nvPicPr>
          <p:cNvPr id="6" name="图片 5" descr="liyue_p12_yanxing.6a472320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3705" y="-465455"/>
            <a:ext cx="8010525" cy="1924050"/>
          </a:xfrm>
          <a:prstGeom prst="rect">
            <a:avLst/>
          </a:prstGeom>
        </p:spPr>
      </p:pic>
      <p:pic>
        <p:nvPicPr>
          <p:cNvPr id="11" name="图片 10" descr="liyue_mola_yy.1556641b..png"/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9566275" y="531495"/>
            <a:ext cx="2254250" cy="3074670"/>
          </a:xfrm>
          <a:prstGeom prst="rect">
            <a:avLst/>
          </a:prstGeom>
        </p:spPr>
      </p:pic>
      <p:pic>
        <p:nvPicPr>
          <p:cNvPr id="14" name="图片 13" descr="liyue_p8_yun_a.8708a34c.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4590" y="2945130"/>
            <a:ext cx="1727200" cy="553720"/>
          </a:xfrm>
          <a:prstGeom prst="rect">
            <a:avLst/>
          </a:prstGeom>
        </p:spPr>
      </p:pic>
      <p:pic>
        <p:nvPicPr>
          <p:cNvPr id="8" name="图片 7" descr="liyue_p10_tuanqiue.8eda7101.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1790" y="167005"/>
            <a:ext cx="1937385" cy="11271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92511" y="897255"/>
            <a:ext cx="1200329" cy="23437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目录</a:t>
            </a:r>
            <a:endParaRPr lang="zh-CN" altLang="en-US" sz="6600" dirty="0"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27519" y="1156017"/>
            <a:ext cx="800219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blipFill>
                  <a:blip r:embed="rId8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前端开发框架</a:t>
            </a:r>
            <a:endParaRPr lang="zh-CN" altLang="en-US" sz="4000" dirty="0">
              <a:blipFill>
                <a:blip r:embed="rId8"/>
                <a:tile tx="0" ty="0" sx="100000" sy="100000" flip="none" algn="tl"/>
              </a:blip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17121" y="1156017"/>
            <a:ext cx="800219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blipFill>
                  <a:blip r:embed="rId8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前端整体进度</a:t>
            </a:r>
            <a:endParaRPr lang="zh-CN" altLang="en-US" sz="4000" dirty="0">
              <a:blipFill>
                <a:blip r:embed="rId8"/>
                <a:tile tx="0" ty="0" sx="100000" sy="100000" flip="none" algn="tl"/>
              </a:blip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06724" y="1160723"/>
            <a:ext cx="800219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blipFill>
                  <a:blip r:embed="rId8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开发问题解决</a:t>
            </a:r>
            <a:endParaRPr lang="zh-CN" altLang="en-US" sz="4000" dirty="0">
              <a:blipFill>
                <a:blip r:embed="rId8"/>
                <a:tile tx="0" ty="0" sx="100000" sy="100000" flip="none" algn="tl"/>
              </a:blip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</p:transition>
    </mc:Choice>
    <mc:Fallback>
      <p:transition spd="slow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065" y="-365125"/>
            <a:ext cx="13345160" cy="7314565"/>
          </a:xfrm>
          <a:prstGeom prst="rect">
            <a:avLst/>
          </a:prstGeom>
        </p:spPr>
      </p:pic>
      <p:pic>
        <p:nvPicPr>
          <p:cNvPr id="19" name="图片 18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78940" y="330835"/>
            <a:ext cx="1448435" cy="5324475"/>
          </a:xfrm>
          <a:prstGeom prst="rect">
            <a:avLst/>
          </a:prstGeom>
        </p:spPr>
      </p:pic>
      <p:pic>
        <p:nvPicPr>
          <p:cNvPr id="21" name="图片 20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24910" y="330200"/>
            <a:ext cx="1448435" cy="5324475"/>
          </a:xfrm>
          <a:prstGeom prst="rect">
            <a:avLst/>
          </a:prstGeom>
        </p:spPr>
      </p:pic>
      <p:pic>
        <p:nvPicPr>
          <p:cNvPr id="22" name="图片 21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70880" y="330835"/>
            <a:ext cx="1448435" cy="5324475"/>
          </a:xfrm>
          <a:prstGeom prst="rect">
            <a:avLst/>
          </a:prstGeom>
        </p:spPr>
      </p:pic>
      <p:pic>
        <p:nvPicPr>
          <p:cNvPr id="26" name="图片 25" descr="liyue_p15_yun_b.06835be2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6050" y="330200"/>
            <a:ext cx="2455545" cy="558800"/>
          </a:xfrm>
          <a:prstGeom prst="rect">
            <a:avLst/>
          </a:prstGeom>
        </p:spPr>
      </p:pic>
      <p:pic>
        <p:nvPicPr>
          <p:cNvPr id="2" name="图片 1" descr="index_liyue_b.5271d117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065" y="4720590"/>
            <a:ext cx="12192635" cy="5033010"/>
          </a:xfrm>
          <a:prstGeom prst="rect">
            <a:avLst/>
          </a:prstGeom>
        </p:spPr>
      </p:pic>
      <p:pic>
        <p:nvPicPr>
          <p:cNvPr id="6" name="图片 5" descr="liyue_p12_yanxing.6a472320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24905" y="-2498725"/>
            <a:ext cx="8010525" cy="1924050"/>
          </a:xfrm>
          <a:prstGeom prst="rect">
            <a:avLst/>
          </a:prstGeom>
        </p:spPr>
      </p:pic>
      <p:pic>
        <p:nvPicPr>
          <p:cNvPr id="11" name="图片 10" descr="liyue_mola_yy.1556641b..png"/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9389110" y="-3074670"/>
            <a:ext cx="2254250" cy="3074670"/>
          </a:xfrm>
          <a:prstGeom prst="rect">
            <a:avLst/>
          </a:prstGeom>
        </p:spPr>
      </p:pic>
      <p:pic>
        <p:nvPicPr>
          <p:cNvPr id="14" name="图片 13" descr="liyue_p8_yun_a.8708a34c.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8350" y="3081020"/>
            <a:ext cx="1727200" cy="553720"/>
          </a:xfrm>
          <a:prstGeom prst="rect">
            <a:avLst/>
          </a:prstGeom>
        </p:spPr>
      </p:pic>
      <p:pic>
        <p:nvPicPr>
          <p:cNvPr id="8" name="图片 7" descr="liyue_p10_tuanqiue.8eda7101.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2870" y="-1195070"/>
            <a:ext cx="1937385" cy="11271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917430" y="-2708910"/>
            <a:ext cx="1198245" cy="23437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目</a:t>
            </a:r>
            <a:r>
              <a:rPr lang="en-US" altLang="zh-CN" sz="66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altLang="en-US" sz="66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录</a:t>
            </a:r>
            <a:endParaRPr lang="zh-CN" altLang="en-US" sz="66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102465" y="-251460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第一部分</a:t>
            </a:r>
            <a:r>
              <a:rPr lang="en-US" altLang="zh-CN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！！</a:t>
            </a:r>
            <a:endParaRPr lang="zh-CN" altLang="en-US" sz="4000">
              <a:blipFill>
                <a:blip r:embed="rId8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1353820" y="720090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第二部分</a:t>
            </a:r>
            <a:r>
              <a:rPr lang="en-US" altLang="zh-CN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@@</a:t>
            </a:r>
            <a:endParaRPr lang="zh-CN" altLang="en-US" sz="4000">
              <a:blipFill>
                <a:blip r:embed="rId8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3399790" y="720090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第三部分</a:t>
            </a:r>
            <a:r>
              <a:rPr lang="en-US" altLang="zh-CN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##</a:t>
            </a:r>
            <a:endParaRPr lang="zh-CN" altLang="en-US" sz="4000">
              <a:blipFill>
                <a:blip r:embed="rId8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5430520" y="720090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第四部分</a:t>
            </a:r>
            <a:r>
              <a:rPr lang="en-US" altLang="zh-CN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￥￥</a:t>
            </a:r>
            <a:endParaRPr lang="zh-CN" altLang="en-US" sz="4000">
              <a:blipFill>
                <a:blip r:embed="rId8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085" y="1468755"/>
            <a:ext cx="4038339" cy="4852035"/>
          </a:xfrm>
          <a:prstGeom prst="rect">
            <a:avLst/>
          </a:prstGeom>
        </p:spPr>
      </p:pic>
      <p:pic>
        <p:nvPicPr>
          <p:cNvPr id="7" name="图片 6" descr="liyue_p12_text.72106ead.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" y="1090295"/>
            <a:ext cx="4116705" cy="1116330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3" name="图片 2" descr="liyue_p12_yanxing.6a472320..png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94615" y="-178752"/>
            <a:ext cx="8010525" cy="1924050"/>
          </a:xfrm>
          <a:prstGeom prst="rect">
            <a:avLst/>
          </a:prstGeom>
        </p:spPr>
      </p:pic>
      <p:pic>
        <p:nvPicPr>
          <p:cNvPr id="4" name="图片 3" descr="index_liyue_c.440349b7..png"/>
          <p:cNvPicPr>
            <a:picLocks noChangeAspect="1"/>
          </p:cNvPicPr>
          <p:nvPr/>
        </p:nvPicPr>
        <p:blipFill>
          <a:blip r:embed="rId10">
            <a:alphaModFix amt="63000"/>
          </a:blip>
          <a:stretch>
            <a:fillRect/>
          </a:stretch>
        </p:blipFill>
        <p:spPr>
          <a:xfrm>
            <a:off x="-61595" y="3122295"/>
            <a:ext cx="12315825" cy="39973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04888" y="1337367"/>
            <a:ext cx="4295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blipFill>
                  <a:blip r:embed="rId8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  <a:sym typeface="+mn-ea"/>
              </a:rPr>
              <a:t>前端开发框架：</a:t>
            </a:r>
            <a:r>
              <a:rPr lang="en-US" altLang="zh-CN" sz="2800" dirty="0">
                <a:blipFill>
                  <a:blip r:embed="rId8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  <a:sym typeface="+mn-ea"/>
              </a:rPr>
              <a:t>vue.js</a:t>
            </a:r>
            <a:endParaRPr lang="zh-CN" altLang="en-US" sz="2800" dirty="0">
              <a:blipFill>
                <a:blip r:embed="rId8"/>
                <a:tile tx="0" ty="0" sx="100000" sy="100000" flip="none" algn="tl"/>
              </a:blip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3536" y="2583617"/>
            <a:ext cx="3645311" cy="2549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渐进式框架：</a:t>
            </a:r>
            <a:endParaRPr lang="en-US" altLang="zh-CN" dirty="0">
              <a:solidFill>
                <a:srgbClr val="6F62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逐步集成、适应不同需求</a:t>
            </a:r>
            <a:endParaRPr lang="en-US" altLang="zh-CN" dirty="0">
              <a:solidFill>
                <a:srgbClr val="6F62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单文件组件</a:t>
            </a:r>
            <a:endParaRPr lang="en-US" altLang="zh-CN" dirty="0">
              <a:solidFill>
                <a:srgbClr val="6F62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封装模板、逻辑与样式</a:t>
            </a:r>
            <a:endParaRPr lang="en-US" altLang="zh-CN" dirty="0">
              <a:solidFill>
                <a:srgbClr val="6F62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API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风格选择</a:t>
            </a:r>
            <a:endParaRPr lang="en-US" altLang="zh-CN" dirty="0">
              <a:solidFill>
                <a:srgbClr val="6F62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组合式风格</a:t>
            </a:r>
            <a:endParaRPr lang="zh-CN" altLang="en-US" dirty="0">
              <a:solidFill>
                <a:srgbClr val="6F62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5277" y="1090294"/>
            <a:ext cx="4923735" cy="5201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3" name="图片 2" descr="liyue_p5_bg.3ac901d1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059180"/>
            <a:ext cx="6653530" cy="35953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28102" y="2560320"/>
            <a:ext cx="4864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blipFill>
                  <a:blip r:embed="rId3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前端整体进度</a:t>
            </a:r>
            <a:endParaRPr lang="zh-CN" altLang="en-US" sz="6000" dirty="0">
              <a:blipFill>
                <a:blip r:embed="rId3"/>
                <a:tile tx="0" ty="0" sx="100000" sy="100000" flip="none" algn="tl"/>
              </a:blip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" name="图片 3" descr="liyue_p12_zhuozi.035aeb46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8070"/>
            <a:ext cx="4660900" cy="1979930"/>
          </a:xfrm>
          <a:prstGeom prst="rect">
            <a:avLst/>
          </a:prstGeom>
        </p:spPr>
      </p:pic>
      <p:pic>
        <p:nvPicPr>
          <p:cNvPr id="5" name="图片 4" descr="liyue_p15_yun_a.6377cea5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325" y="737235"/>
            <a:ext cx="5019675" cy="108585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04" y="147576"/>
            <a:ext cx="11784591" cy="66902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"/>
            <a:ext cx="12192000" cy="6921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528" r="3850"/>
          <a:stretch>
            <a:fillRect/>
          </a:stretch>
        </p:blipFill>
        <p:spPr>
          <a:xfrm>
            <a:off x="1210834" y="876935"/>
            <a:ext cx="4885166" cy="2552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63" y="876935"/>
            <a:ext cx="4757603" cy="25586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3689" r="3689"/>
          <a:stretch>
            <a:fillRect/>
          </a:stretch>
        </p:blipFill>
        <p:spPr>
          <a:xfrm>
            <a:off x="1236545" y="3589480"/>
            <a:ext cx="4885166" cy="25546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/>
          <a:stretch>
            <a:fillRect/>
          </a:stretch>
        </p:blipFill>
        <p:spPr>
          <a:xfrm>
            <a:off x="6223563" y="3583275"/>
            <a:ext cx="4808619" cy="25670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04" y="147576"/>
            <a:ext cx="11784591" cy="66902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"/>
            <a:ext cx="12192000" cy="6921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3689" r="3689"/>
          <a:stretch>
            <a:fillRect/>
          </a:stretch>
        </p:blipFill>
        <p:spPr>
          <a:xfrm>
            <a:off x="1230362" y="869544"/>
            <a:ext cx="4788523" cy="25096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08" y="869545"/>
            <a:ext cx="4759030" cy="25096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89" y="3650658"/>
            <a:ext cx="4736270" cy="24976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5" y="3660104"/>
            <a:ext cx="4736270" cy="2488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6" name="图片 5" descr="liyue_p3_bg_d.e38fe4c7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408305"/>
            <a:ext cx="2200275" cy="1485900"/>
          </a:xfrm>
          <a:prstGeom prst="rect">
            <a:avLst/>
          </a:prstGeom>
        </p:spPr>
      </p:pic>
      <p:pic>
        <p:nvPicPr>
          <p:cNvPr id="3" name="图片 2" descr="liyue_p5_bg.3ac901d1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1059180"/>
            <a:ext cx="6653530" cy="35953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05908" y="2445553"/>
            <a:ext cx="5124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blipFill>
                  <a:blip r:embed="rId4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开发问题解决</a:t>
            </a:r>
            <a:endParaRPr lang="zh-CN" altLang="en-US" sz="6000" dirty="0">
              <a:blipFill>
                <a:blip r:embed="rId4"/>
                <a:tile tx="0" ty="0" sx="100000" sy="100000" flip="none" algn="tl"/>
              </a:blip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" name="图片 3" descr="liyue_p6_zhuozi.5bd3b5fc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765" y="3900170"/>
            <a:ext cx="4114800" cy="3076575"/>
          </a:xfrm>
          <a:prstGeom prst="rect">
            <a:avLst/>
          </a:prstGeom>
        </p:spPr>
      </p:pic>
      <p:pic>
        <p:nvPicPr>
          <p:cNvPr id="5" name="图片 4" descr="liyue_p6_zhiwu.1a5d5839.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1795" y="2397125"/>
            <a:ext cx="2910205" cy="446087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833 0.185278 L 0 0 " pathEditMode="relative" ptsTypes="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iyue_p4_text.353da912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0330" y="635"/>
            <a:ext cx="12617450" cy="6857365"/>
          </a:xfrm>
          <a:prstGeom prst="rect">
            <a:avLst/>
          </a:prstGeom>
        </p:spPr>
      </p:pic>
      <p:pic>
        <p:nvPicPr>
          <p:cNvPr id="8" name="图片 7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616" y="444027"/>
            <a:ext cx="2913698" cy="894303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2" name="图片 1" descr="index_liyue_d.78338953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330" y="2280285"/>
            <a:ext cx="12846050" cy="4577715"/>
          </a:xfrm>
          <a:prstGeom prst="rect">
            <a:avLst/>
          </a:prstGeom>
        </p:spPr>
      </p:pic>
      <p:pic>
        <p:nvPicPr>
          <p:cNvPr id="4" name="图片 3" descr="liyue_p16_yun_b.420d2dbf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08120" cy="166243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87" y="1775177"/>
            <a:ext cx="8945245" cy="4453255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6" name="文本框 5"/>
          <p:cNvSpPr txBox="1"/>
          <p:nvPr/>
        </p:nvSpPr>
        <p:spPr>
          <a:xfrm>
            <a:off x="1510072" y="2024097"/>
            <a:ext cx="8543925" cy="47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设置 </a:t>
            </a: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CSS 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样式时最初使用了 </a:t>
            </a: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vw 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vh 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等值，发现不同屏幕分辨率导致元素错位。</a:t>
            </a:r>
            <a:endParaRPr lang="zh-CN" altLang="en-US" dirty="0">
              <a:solidFill>
                <a:srgbClr val="6F62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51948" y="629568"/>
            <a:ext cx="223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blipFill>
                  <a:blip r:embed="rId5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页面自适应</a:t>
            </a:r>
            <a:endParaRPr lang="zh-CN" altLang="en-US" sz="2800" dirty="0">
              <a:blipFill>
                <a:blip r:embed="rId5"/>
                <a:tile tx="0" ty="0" sx="100000" sy="100000" flip="none" algn="tl"/>
              </a:blip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9" y="2745519"/>
            <a:ext cx="5274310" cy="2814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461" y="2745465"/>
            <a:ext cx="6063746" cy="28143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iyue_p4_text.353da912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0330" y="635"/>
            <a:ext cx="12617450" cy="6857365"/>
          </a:xfrm>
          <a:prstGeom prst="rect">
            <a:avLst/>
          </a:prstGeom>
        </p:spPr>
      </p:pic>
      <p:pic>
        <p:nvPicPr>
          <p:cNvPr id="8" name="图片 7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616" y="444027"/>
            <a:ext cx="2913698" cy="894303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2" name="图片 1" descr="index_liyue_d.78338953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330" y="2280285"/>
            <a:ext cx="12846050" cy="4577715"/>
          </a:xfrm>
          <a:prstGeom prst="rect">
            <a:avLst/>
          </a:prstGeom>
        </p:spPr>
      </p:pic>
      <p:pic>
        <p:nvPicPr>
          <p:cNvPr id="4" name="图片 3" descr="liyue_p16_yun_b.420d2dbf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08120" cy="166243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87" y="1775177"/>
            <a:ext cx="8945245" cy="4453255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6" name="文本框 5"/>
          <p:cNvSpPr txBox="1"/>
          <p:nvPr/>
        </p:nvSpPr>
        <p:spPr>
          <a:xfrm>
            <a:off x="1510072" y="2024097"/>
            <a:ext cx="8543925" cy="47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查阅 </a:t>
            </a: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CSS 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文档后，计算出了对应的 </a:t>
            </a: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vw 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 </a:t>
            </a: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vh 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值，保证画面为</a:t>
            </a: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2k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电影级别画质。</a:t>
            </a:r>
            <a:endParaRPr lang="zh-CN" altLang="en-US" dirty="0">
              <a:solidFill>
                <a:srgbClr val="6F62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51948" y="629568"/>
            <a:ext cx="223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blipFill>
                  <a:blip r:embed="rId5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页面自适应</a:t>
            </a:r>
            <a:endParaRPr lang="zh-CN" altLang="en-US" sz="2800" dirty="0">
              <a:blipFill>
                <a:blip r:embed="rId5"/>
                <a:tile tx="0" ty="0" sx="100000" sy="100000" flip="none" algn="tl"/>
              </a:blip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904" y="3179173"/>
            <a:ext cx="4486275" cy="10953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395" y="3014582"/>
            <a:ext cx="3800475" cy="13811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25007" y="4832554"/>
            <a:ext cx="8543925" cy="47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在优秀的画面下，能给玩家以沉浸式的游戏体验。</a:t>
            </a:r>
            <a:endParaRPr lang="zh-CN" altLang="en-US" dirty="0">
              <a:solidFill>
                <a:srgbClr val="6F62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0" y="1579245"/>
            <a:ext cx="10314305" cy="5035564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4" name="图片 3" descr="index_liyue_a.51d061f8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3770"/>
            <a:ext cx="12320905" cy="2149475"/>
          </a:xfrm>
          <a:prstGeom prst="rect">
            <a:avLst/>
          </a:prstGeom>
        </p:spPr>
      </p:pic>
      <p:pic>
        <p:nvPicPr>
          <p:cNvPr id="5" name="图片 4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616" y="444027"/>
            <a:ext cx="2913698" cy="894303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6" name="文本框 5"/>
          <p:cNvSpPr txBox="1"/>
          <p:nvPr/>
        </p:nvSpPr>
        <p:spPr>
          <a:xfrm>
            <a:off x="9051948" y="629568"/>
            <a:ext cx="223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blipFill>
                  <a:blip r:embed="rId4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多元素渲染</a:t>
            </a:r>
            <a:endParaRPr lang="zh-CN" altLang="en-US" sz="2800" dirty="0">
              <a:blipFill>
                <a:blip r:embed="rId4"/>
                <a:tile tx="0" ty="0" sx="100000" sy="100000" flip="none" algn="tl"/>
              </a:blip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8242" y="1814323"/>
            <a:ext cx="8543925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对于一个元素丰富的页面，让元素出现在我们预想的位置才能保证画面的效果。</a:t>
            </a:r>
            <a:endParaRPr lang="en-US" altLang="zh-CN" dirty="0">
              <a:solidFill>
                <a:srgbClr val="6F62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所以我们设置了每个元素的 </a:t>
            </a: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position 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以及 </a:t>
            </a:r>
            <a:r>
              <a:rPr lang="en-US" altLang="zh-CN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z-index </a:t>
            </a:r>
            <a:r>
              <a:rPr lang="zh-CN" altLang="en-US" dirty="0">
                <a:solidFill>
                  <a:srgbClr val="6F62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，让元素分层渲染。</a:t>
            </a:r>
            <a:endParaRPr lang="zh-CN" altLang="en-US" dirty="0">
              <a:solidFill>
                <a:srgbClr val="6F62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b="823"/>
          <a:stretch>
            <a:fillRect/>
          </a:stretch>
        </p:blipFill>
        <p:spPr>
          <a:xfrm>
            <a:off x="1663617" y="1280809"/>
            <a:ext cx="8864766" cy="44001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4254500" cy="6858000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695" y="3075373"/>
            <a:ext cx="32311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4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后端部分</a:t>
            </a:r>
            <a:endParaRPr kumimoji="1" lang="zh-CN" altLang="en-US" sz="44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52600" y="1444157"/>
            <a:ext cx="1990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03</a:t>
            </a:r>
            <a:endParaRPr kumimoji="1" lang="en-US" altLang="zh-CN" sz="100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0" y="-802073"/>
            <a:ext cx="426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0" b="1" dirty="0">
                <a:solidFill>
                  <a:schemeClr val="bg1">
                    <a:alpha val="5883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PART</a:t>
            </a:r>
            <a:endParaRPr kumimoji="1" lang="en-US" altLang="zh-CN" sz="10000" b="1" dirty="0">
              <a:solidFill>
                <a:schemeClr val="bg1">
                  <a:alpha val="5883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0" y="6054257"/>
            <a:ext cx="426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0" b="1" dirty="0">
                <a:solidFill>
                  <a:schemeClr val="bg1">
                    <a:alpha val="5883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PART</a:t>
            </a:r>
            <a:endParaRPr kumimoji="1" lang="en-US" altLang="zh-CN" sz="10000" b="1" dirty="0">
              <a:solidFill>
                <a:schemeClr val="bg1">
                  <a:alpha val="5883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95588" y="144423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3.1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实际架构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95588" y="2351624"/>
            <a:ext cx="21348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3.2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问题解决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5588" y="3258404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3.3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后端开发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95588" y="4165184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3.4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项目测试</a:t>
            </a:r>
            <a:endParaRPr kumimoji="1"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1214619" y="1572568"/>
            <a:ext cx="846587" cy="846587"/>
          </a:xfrm>
          <a:prstGeom prst="ellipse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汉仪文黑-85W" panose="00020600040101010101" charset="-122"/>
                <a:ea typeface="汉仪文黑-85W" panose="00020600040101010101" charset="-122"/>
              </a:rPr>
              <a:t>0 1</a:t>
            </a:r>
            <a:endParaRPr kumimoji="1" lang="en-US" altLang="zh-CN" sz="2400" b="1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5080360"/>
            <a:ext cx="12192000" cy="1777640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16692" y="5272737"/>
            <a:ext cx="1878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目录</a:t>
            </a:r>
            <a:endParaRPr kumimoji="1" lang="zh-CN" altLang="en-US" sz="66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rot="16200000">
            <a:off x="5930705" y="5631019"/>
            <a:ext cx="461665" cy="16129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en-US" altLang="zh-CN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Times New Roman" panose="02020603050405020304" pitchFamily="18" charset="0"/>
              </a:rPr>
              <a:t>CONTENTS</a:t>
            </a:r>
            <a:endParaRPr kumimoji="1" lang="en-US" altLang="zh-CN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57619" y="1610503"/>
            <a:ext cx="15036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前期准备</a:t>
            </a:r>
            <a:endParaRPr kumimoji="1" lang="zh-CN" altLang="en-US" sz="26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214619" y="3057059"/>
            <a:ext cx="846587" cy="846587"/>
          </a:xfrm>
          <a:prstGeom prst="ellipse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汉仪文黑-85W" panose="00020600040101010101" charset="-122"/>
                <a:ea typeface="汉仪文黑-85W" panose="00020600040101010101" charset="-122"/>
              </a:rPr>
              <a:t>02</a:t>
            </a:r>
            <a:endParaRPr kumimoji="1" lang="en-US" altLang="zh-CN" sz="2400" b="1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357619" y="309499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前端部分</a:t>
            </a:r>
            <a:endParaRPr kumimoji="1" lang="zh-CN" altLang="en-US" sz="26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387746" y="1566978"/>
            <a:ext cx="846587" cy="846587"/>
          </a:xfrm>
          <a:prstGeom prst="ellipse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汉仪文黑-85W" panose="00020600040101010101" charset="-122"/>
                <a:ea typeface="汉仪文黑-85W" panose="00020600040101010101" charset="-122"/>
              </a:rPr>
              <a:t>03</a:t>
            </a:r>
            <a:endParaRPr kumimoji="1" lang="en-US" altLang="zh-CN" sz="2400" b="1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530746" y="1604913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后端部分</a:t>
            </a:r>
            <a:endParaRPr kumimoji="1" lang="zh-CN" altLang="en-US" sz="26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387746" y="3042202"/>
            <a:ext cx="846587" cy="846587"/>
          </a:xfrm>
          <a:prstGeom prst="ellipse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汉仪文黑-85W" panose="00020600040101010101" charset="-122"/>
                <a:ea typeface="汉仪文黑-85W" panose="00020600040101010101" charset="-122"/>
              </a:rPr>
              <a:t>04</a:t>
            </a:r>
            <a:endParaRPr kumimoji="1" lang="en-US" altLang="zh-CN" sz="2400" b="1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530746" y="3080137"/>
            <a:ext cx="15036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心得体会</a:t>
            </a:r>
            <a:endParaRPr kumimoji="1" lang="zh-CN" altLang="en-US" sz="26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4200" y="309905"/>
            <a:ext cx="229997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3.1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   实际架构</a:t>
            </a:r>
            <a:endParaRPr kumimoji="1" lang="zh-CN" altLang="en-US" sz="2600" b="1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8" name="手动操作 7"/>
          <p:cNvSpPr/>
          <p:nvPr/>
        </p:nvSpPr>
        <p:spPr>
          <a:xfrm rot="16200000">
            <a:off x="660401" y="2717800"/>
            <a:ext cx="4267199" cy="1981200"/>
          </a:xfrm>
          <a:prstGeom prst="flowChartManualOperation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0" name="手动操作 19"/>
          <p:cNvSpPr/>
          <p:nvPr/>
        </p:nvSpPr>
        <p:spPr>
          <a:xfrm rot="16200000">
            <a:off x="2908301" y="2717799"/>
            <a:ext cx="4267199" cy="1981200"/>
          </a:xfrm>
          <a:prstGeom prst="flowChartManualOperation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1" name="手动操作 20"/>
          <p:cNvSpPr/>
          <p:nvPr/>
        </p:nvSpPr>
        <p:spPr>
          <a:xfrm rot="16200000">
            <a:off x="5156200" y="2717800"/>
            <a:ext cx="4267199" cy="1981200"/>
          </a:xfrm>
          <a:prstGeom prst="flowChartManualOperation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2" name="手动操作 21"/>
          <p:cNvSpPr/>
          <p:nvPr/>
        </p:nvSpPr>
        <p:spPr>
          <a:xfrm rot="16200000">
            <a:off x="7404099" y="2717799"/>
            <a:ext cx="4267199" cy="1981200"/>
          </a:xfrm>
          <a:prstGeom prst="flowChartManualOperation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98164" y="2518893"/>
            <a:ext cx="145783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开发框架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04035" y="3133090"/>
            <a:ext cx="1980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采用B/S架构，用户随处可以在浏览器中打开游玩游戏。使用前后端分离架构。</a:t>
            </a:r>
            <a:endParaRPr kumimoji="1" lang="zh-CN" altLang="en-US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20664" y="2518893"/>
            <a:ext cx="145783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前端技术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49395" y="3133090"/>
            <a:ext cx="19767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前端使用渐进式JavaScript前端框架Vue进行开发采用强类型语言 TypeScript 进行编码。</a:t>
            </a:r>
            <a:endParaRPr kumimoji="1" lang="zh-CN" altLang="en-US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06664" y="2518893"/>
            <a:ext cx="145783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后端技术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98565" y="3133090"/>
            <a:ext cx="19773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后端使用C/C++开发，采用 IOCP 高并发多线程负载均衡设计，通过</a:t>
            </a:r>
            <a:r>
              <a:rPr kumimoji="1" lang="en-US" altLang="zh-CN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W</a:t>
            </a: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indows HTTP Server API V2通过内核态缓存等技术提供高性能 HTT</a:t>
            </a:r>
            <a:r>
              <a:rPr kumimoji="1" lang="en-US" altLang="zh-CN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P</a:t>
            </a: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和WebSocket服务。</a:t>
            </a:r>
            <a:endParaRPr kumimoji="1" lang="zh-CN" altLang="en-US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841864" y="2518893"/>
            <a:ext cx="145783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部署流程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53450" y="3133090"/>
            <a:ext cx="19608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将Vite编译好的静态前端文件上传至HTTP服务器并启动服务器。将后端可执行文件上传至另一个服务器并运行。</a:t>
            </a:r>
            <a:endParaRPr kumimoji="1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4200" y="309905"/>
            <a:ext cx="229997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3.2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   问题解决</a:t>
            </a:r>
            <a:endParaRPr kumimoji="1" lang="zh-CN" altLang="en-US" sz="2600" b="1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5" name="弧 4"/>
          <p:cNvSpPr/>
          <p:nvPr/>
        </p:nvSpPr>
        <p:spPr>
          <a:xfrm>
            <a:off x="-4334510" y="2504123"/>
            <a:ext cx="8669020" cy="8669020"/>
          </a:xfrm>
          <a:prstGeom prst="arc">
            <a:avLst/>
          </a:prstGeom>
          <a:ln>
            <a:solidFill>
              <a:srgbClr val="1B4E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31266" y="2157984"/>
            <a:ext cx="987552" cy="987552"/>
          </a:xfrm>
          <a:prstGeom prst="ellipse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047851" y="2798064"/>
            <a:ext cx="987552" cy="987552"/>
          </a:xfrm>
          <a:prstGeom prst="ellipse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053691" y="3885705"/>
            <a:ext cx="987552" cy="987552"/>
          </a:xfrm>
          <a:prstGeom prst="ellipse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75888" y="5230368"/>
            <a:ext cx="987552" cy="987552"/>
          </a:xfrm>
          <a:prstGeom prst="ellipse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8" name="图形 7" descr="影响者 纯色填充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042" y="2363760"/>
            <a:ext cx="576000" cy="576000"/>
          </a:xfrm>
          <a:prstGeom prst="rect">
            <a:avLst/>
          </a:prstGeom>
        </p:spPr>
      </p:pic>
      <p:pic>
        <p:nvPicPr>
          <p:cNvPr id="20" name="图形 19" descr="设置 纯色填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27" y="3003840"/>
            <a:ext cx="576000" cy="576000"/>
          </a:xfrm>
          <a:prstGeom prst="rect">
            <a:avLst/>
          </a:prstGeom>
        </p:spPr>
      </p:pic>
      <p:pic>
        <p:nvPicPr>
          <p:cNvPr id="21" name="图形 20" descr="舌头 纯色填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467" y="4105022"/>
            <a:ext cx="576000" cy="576000"/>
          </a:xfrm>
          <a:prstGeom prst="rect">
            <a:avLst/>
          </a:prstGeom>
        </p:spPr>
      </p:pic>
      <p:pic>
        <p:nvPicPr>
          <p:cNvPr id="22" name="图形 21" descr="链接 纯色填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664" y="5436144"/>
            <a:ext cx="576000" cy="576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924685" y="1816100"/>
            <a:ext cx="9607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Q：游戏逻辑比较复杂，如何理清游戏逻辑？</a:t>
            </a:r>
            <a:endParaRPr kumimoji="1"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A：陈昊旸和杨赫经过反复讨论，通过绘制流程图等方法确定了游戏逻辑，并实现代码。杨赫搭建后端主体框架，陈昊旸实现功能。</a:t>
            </a:r>
            <a:endParaRPr kumimoji="1"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85185" y="2679700"/>
            <a:ext cx="81489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Q：</a:t>
            </a:r>
            <a:r>
              <a:rPr kumimoji="1" 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对于开发环境的选用</a:t>
            </a:r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？</a:t>
            </a:r>
            <a:endParaRPr kumimoji="1"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A：杨赫选用Visual Studio进行后端开发，陈昊旸在杨赫的指导下也使用</a:t>
            </a:r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Visual Studio进行开发工作</a:t>
            </a:r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。</a:t>
            </a:r>
            <a:endParaRPr kumimoji="1"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248785" y="3810000"/>
            <a:ext cx="72828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Q：成员对 Git</a:t>
            </a:r>
            <a:r>
              <a:rPr kumimoji="1"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H</a:t>
            </a:r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ub 代码托管平台使用不熟练？</a:t>
            </a:r>
            <a:endParaRPr kumimoji="1"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A：杨赫和王奕然给予大量经验支持，以及求助外组同学程宇翔。</a:t>
            </a:r>
            <a:endParaRPr kumimoji="1" sz="1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44085" y="5067300"/>
            <a:ext cx="67919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Q：因为大部分成员为 ACM 选手，在开发过程中与竞赛日程冲突，对开发产生产生了什么影响？</a:t>
            </a:r>
            <a:endParaRPr kumimoji="1" sz="1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A：子任务的交付与原计划有一定出入。虽然在项目建立之初就考虑到竞赛对开发的影响，但还是估计不足。导致后期进度较赶。</a:t>
            </a:r>
            <a:endParaRPr kumimoji="1"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4200" y="309905"/>
            <a:ext cx="229997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3.</a:t>
            </a:r>
            <a:r>
              <a:rPr kumimoji="1" lang="en-US" altLang="zh-CN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3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后端开发</a:t>
            </a:r>
            <a:endParaRPr kumimoji="1" lang="zh-CN" altLang="en-US" sz="26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718550" y="1752600"/>
            <a:ext cx="1244600" cy="1244600"/>
          </a:xfrm>
          <a:prstGeom prst="ellipse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16900" y="3403600"/>
            <a:ext cx="22479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后端代码</a:t>
            </a:r>
            <a:endParaRPr kumimoji="1" lang="zh-CN" alt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05700" y="3919855"/>
            <a:ext cx="3670300" cy="720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kumimoji="1"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微软雅黑" panose="020B0503020204020204" charset="-122"/>
            </a:endParaRPr>
          </a:p>
        </p:txBody>
      </p:sp>
      <p:pic>
        <p:nvPicPr>
          <p:cNvPr id="9" name="图形 8" descr="报纸 纯色填充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72550" y="2006600"/>
            <a:ext cx="736600" cy="736600"/>
          </a:xfrm>
          <a:prstGeom prst="rect">
            <a:avLst/>
          </a:prstGeom>
        </p:spPr>
      </p:pic>
      <p:pic>
        <p:nvPicPr>
          <p:cNvPr id="2" name="图片 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79550" y="1334135"/>
            <a:ext cx="5673725" cy="4189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4200" y="309905"/>
            <a:ext cx="229997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3.</a:t>
            </a:r>
            <a:r>
              <a:rPr kumimoji="1" lang="en-US" altLang="zh-CN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4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项目测试</a:t>
            </a:r>
            <a:endParaRPr kumimoji="1" lang="zh-CN" altLang="en-US" sz="26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86300" y="1333501"/>
            <a:ext cx="6616700" cy="482599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53981" y="1451690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工具</a:t>
            </a:r>
            <a:endParaRPr kumimoji="1" lang="zh-CN" altLang="en-US" sz="10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914481" y="1451690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工具图标</a:t>
            </a:r>
            <a:endParaRPr kumimoji="1" lang="zh-CN" altLang="en-US" sz="10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97181" y="1451690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工具功能</a:t>
            </a:r>
            <a:endParaRPr kumimoji="1" lang="zh-CN" altLang="en-US" sz="10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289381" y="1451690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测试效果</a:t>
            </a:r>
            <a:endParaRPr kumimoji="1" lang="zh-CN" altLang="en-US" sz="10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80635" y="2385206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接口测试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70167" y="2385206"/>
            <a:ext cx="6057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Apipost</a:t>
            </a:r>
            <a:endParaRPr kumimoji="1"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836025" y="1930400"/>
            <a:ext cx="14306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Apipost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是一个支持团队协作，并可直接生成文档的</a:t>
            </a:r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API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调试、管理工具。它可以像</a:t>
            </a:r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P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ostman那样支持模拟POST、GET、PUT等常见请求，也可以快速生成接口文档。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266521" y="2154701"/>
            <a:ext cx="817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1.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创建链接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algn="ctr"/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2.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发送消息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algn="ctr"/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3.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自动测试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algn="ctr"/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4.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压力测试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081270" y="3657746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前端测试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162839" y="3657746"/>
            <a:ext cx="10217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GitHub </a:t>
            </a:r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A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ctions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081270" y="4102246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后端测试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162839" y="4102246"/>
            <a:ext cx="10217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GitHub </a:t>
            </a:r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A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ctions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4686300" y="5053476"/>
            <a:ext cx="6616800" cy="0"/>
          </a:xfrm>
          <a:prstGeom prst="line">
            <a:avLst/>
          </a:prstGeom>
          <a:ln>
            <a:solidFill>
              <a:srgbClr val="1B4E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583992" y="2491158"/>
            <a:ext cx="2865963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汉仪文黑-85W" panose="00020600040101010101" charset="-122"/>
                <a:ea typeface="汉仪文黑-85W" panose="00020600040101010101" charset="-122"/>
              </a:rPr>
              <a:t>我们制定一个粗略的测试计划，准备在终版前完成，目前由于部分逻辑功能还在实现，暂时未进行正式的验收测试。</a:t>
            </a:r>
            <a:endParaRPr kumimoji="1" lang="zh-CN" altLang="en-US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80000" y="1451690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测试部分</a:t>
            </a:r>
            <a:endParaRPr kumimoji="1" lang="zh-CN" altLang="en-US" sz="10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7697470" y="2062480"/>
            <a:ext cx="990600" cy="890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8838565" y="3366770"/>
            <a:ext cx="142811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GitHub</a:t>
            </a:r>
            <a:r>
              <a:rPr lang="en-US" altLang="zh-CN" sz="1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</a:t>
            </a:r>
            <a:r>
              <a:rPr lang="zh-CN" altLang="en-US" sz="1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Actions是一个持续集成和持续交付的平台，它可以帮助你通过自动化的构建（包括编译、发布、自动化测试）来验证你的代码，从而尽快地发现集成错误。</a:t>
            </a:r>
            <a:endParaRPr lang="zh-CN" altLang="en-US" sz="100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5" y="3487420"/>
            <a:ext cx="1011555" cy="103124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266680" y="3603625"/>
            <a:ext cx="1283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1.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检测代码规范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algn="l"/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2.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校验Gradle Build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algn="l"/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3.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发布</a:t>
            </a:r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T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ask </a:t>
            </a:r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L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ists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algn="l"/>
            <a:r>
              <a:rPr kumimoji="1"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4.</a:t>
            </a:r>
            <a:r>
              <a:rPr kumimoji="1"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自动部署</a:t>
            </a:r>
            <a:endParaRPr kumimoji="1"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4254500" cy="6858000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695" y="3075373"/>
            <a:ext cx="32311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sz="44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心得体会</a:t>
            </a:r>
            <a:endParaRPr kumimoji="1" lang="zh-CN" sz="44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486465" y="309904"/>
            <a:ext cx="309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kumimoji="1" lang="zh-CN" altLang="en-US" sz="2600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52576" y="1444157"/>
            <a:ext cx="21902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04</a:t>
            </a:r>
            <a:endParaRPr kumimoji="1" lang="en-US" altLang="zh-CN" sz="100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0" y="-802073"/>
            <a:ext cx="426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0" b="1" dirty="0">
                <a:solidFill>
                  <a:schemeClr val="bg1">
                    <a:alpha val="5883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PART</a:t>
            </a:r>
            <a:endParaRPr kumimoji="1" lang="en-US" altLang="zh-CN" sz="10000" b="1" dirty="0">
              <a:solidFill>
                <a:schemeClr val="bg1">
                  <a:alpha val="5883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0" y="6054257"/>
            <a:ext cx="426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0" b="1" dirty="0">
                <a:solidFill>
                  <a:schemeClr val="bg1">
                    <a:alpha val="5883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PART</a:t>
            </a:r>
            <a:endParaRPr kumimoji="1" lang="en-US" altLang="zh-CN" sz="10000" b="1" dirty="0">
              <a:solidFill>
                <a:schemeClr val="bg1">
                  <a:alpha val="5883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91473" y="3075524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4.1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心得体会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4200" y="309905"/>
            <a:ext cx="229997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4.1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   心得体会</a:t>
            </a:r>
            <a:endParaRPr kumimoji="1" lang="zh-CN" altLang="en-US" sz="2600" b="1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527810" y="801370"/>
            <a:ext cx="9888577" cy="2019300"/>
          </a:xfrm>
          <a:prstGeom prst="roundRect">
            <a:avLst>
              <a:gd name="adj" fmla="val 50000"/>
            </a:avLst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100551" y="2820670"/>
            <a:ext cx="9263023" cy="2019300"/>
          </a:xfrm>
          <a:prstGeom prst="roundRect">
            <a:avLst>
              <a:gd name="adj" fmla="val 50000"/>
            </a:avLst>
          </a:prstGeom>
          <a:solidFill>
            <a:srgbClr val="1B4E88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335" y="813435"/>
            <a:ext cx="69183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我在小组中担任组长，但是在前期组内分配工作时，由于我的疏忽，没有明确工作分配，沟通不到位，产生了许多误会，任务交接出了问题，导致一些工作没法顺利完成，组内出现了一些小矛盾，通过一些手段调解，解决了一些问题和矛盾。</a:t>
            </a:r>
            <a:endParaRPr kumimoji="1" lang="zh-CN" altLang="en-US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因此，我需要更好地分配并推进团队工作，团结组内成员，减小沟通障碍，提升自己的领导能力。</a:t>
            </a:r>
            <a:endParaRPr kumimoji="1" lang="zh-CN" altLang="en-US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感谢各位组员的相互理解，希望我们的项目可以做得更好。</a:t>
            </a:r>
            <a:endParaRPr kumimoji="1" lang="zh-CN" altLang="en-US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我认为我们的项目不仅是一款软件，更应该是一件艺术品。作为原神的同人作，应该学习米哈游精益求精的精神，不断打磨我们的作品，收获更多人的喜爱。</a:t>
            </a:r>
            <a:endParaRPr kumimoji="1" lang="zh-CN" altLang="en-US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44910" y="1257390"/>
            <a:ext cx="87246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陈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昊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旸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95130" y="3276690"/>
            <a:ext cx="87246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廖</a:t>
            </a:r>
            <a:endParaRPr kumimoji="1" lang="zh-CN" altLang="en-US" sz="22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  <a:p>
            <a:pPr algn="ctr"/>
            <a:r>
              <a:rPr kumimoji="1" lang="zh-CN" altLang="en-US" sz="22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陈</a:t>
            </a:r>
            <a:endParaRPr kumimoji="1" lang="zh-CN" altLang="en-US" sz="22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  <a:p>
            <a:pPr algn="ctr"/>
            <a:r>
              <a:rPr kumimoji="1" lang="zh-CN" altLang="en-US" sz="22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阳</a:t>
            </a:r>
            <a:endParaRPr kumimoji="1" lang="zh-CN" altLang="en-US" sz="22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68274" y="2953667"/>
            <a:ext cx="5080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我在小组中的分工是前端中的小组件。我个人在这次团队项目开始前对前端相关知识完全没有了解，因此从项目开始到现在，我自学了前端基础的HTML、CSS和JavaScript语言，还学习了项目中用到的Vue和TypeScript语言。但因为学习时间比较短，这几门语言的知识又非常多，我在实际编程过程中遇到了很多问题。感谢同样负责前端开发工作的同学帮我解答了许多疑问，又帮我解决了我写的代码中的问题。</a:t>
            </a:r>
            <a:endParaRPr kumimoji="1" lang="zh-CN" altLang="en-US" sz="1200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27810" y="4839335"/>
            <a:ext cx="9888577" cy="2019300"/>
          </a:xfrm>
          <a:prstGeom prst="roundRect">
            <a:avLst>
              <a:gd name="adj" fmla="val 50000"/>
            </a:avLst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44910" y="5296625"/>
            <a:ext cx="87246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林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诗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缈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4839335"/>
            <a:ext cx="69449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截至目前最大的收获是对前端以及UI的工作有了切身的体会。非常感激我的小组成员给予我莫大的支持和帮助。</a:t>
            </a:r>
            <a:endParaRPr kumimoji="1" lang="zh-CN" altLang="en-US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由于缺乏相关的知识基础，使用</a:t>
            </a:r>
            <a:r>
              <a:rPr kumimoji="1" lang="en-US" altLang="zh-CN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V</a:t>
            </a: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ue进行前端的开发对我来说还是太超过了。但没有困难的工作，只有勇敢的大学牲！看不懂的代码一条条搜索，对照需求文档，参照组员写好的部分也可以摸索出一些知识。</a:t>
            </a:r>
            <a:endParaRPr kumimoji="1" lang="zh-CN" altLang="en-US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因为基础很弱，又想通过这次难得的机会学到更多的东西，有时不免会焦虑。觉得最重要的，还是要学会调整自己的心态，做好自己能做的事情，相信队友，也相信自己。</a:t>
            </a:r>
            <a:endParaRPr kumimoji="1" lang="zh-CN" altLang="en-US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总之，继续加油吧！</a:t>
            </a:r>
            <a:endParaRPr kumimoji="1" lang="zh-CN" altLang="en-US" sz="12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118100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7377" y="1972749"/>
            <a:ext cx="1109726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感谢老师和各位同学批评指正</a:t>
            </a:r>
            <a:endParaRPr kumimoji="1" lang="zh-CN" altLang="en-US" sz="66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98531" y="4059081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答辩人：陈昊旸，林铮翔</a:t>
            </a:r>
            <a:endParaRPr kumimoji="1" lang="zh-CN" altLang="en-US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96011" y="4059081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指导老师：林啟锋</a:t>
            </a:r>
            <a:endParaRPr kumimoji="1" lang="zh-CN" altLang="en-US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75557" y="6029427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计算机与大数据学院计算机系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2020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级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1933575" y="3601687"/>
            <a:ext cx="8324850" cy="0"/>
          </a:xfrm>
          <a:prstGeom prst="line">
            <a:avLst/>
          </a:prstGeom>
          <a:ln>
            <a:solidFill>
              <a:schemeClr val="bg1">
                <a:alpha val="3510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141071" y="929119"/>
            <a:ext cx="309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zh-CN" altLang="en-US" sz="40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4254500" cy="6858000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695" y="3075373"/>
            <a:ext cx="32311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400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前期准备</a:t>
            </a:r>
            <a:endParaRPr kumimoji="1" lang="zh-CN" altLang="en-US" sz="4400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81948" y="212940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1.1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项目架构图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43100" y="1444157"/>
            <a:ext cx="17997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01</a:t>
            </a:r>
            <a:endParaRPr kumimoji="1" lang="en-US" altLang="zh-CN" sz="100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81948" y="2902804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1.2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成员分工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0" y="-802073"/>
            <a:ext cx="426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0" b="1" dirty="0">
                <a:solidFill>
                  <a:schemeClr val="bg1">
                    <a:alpha val="5883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PART</a:t>
            </a:r>
            <a:endParaRPr kumimoji="1" lang="en-US" altLang="zh-CN" sz="10000" b="1" dirty="0">
              <a:solidFill>
                <a:schemeClr val="bg1">
                  <a:alpha val="5883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0" y="6054257"/>
            <a:ext cx="426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0" b="1" dirty="0">
                <a:solidFill>
                  <a:schemeClr val="bg1">
                    <a:alpha val="5883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PART</a:t>
            </a:r>
            <a:endParaRPr kumimoji="1" lang="en-US" altLang="zh-CN" sz="10000" b="1" dirty="0">
              <a:solidFill>
                <a:schemeClr val="bg1">
                  <a:alpha val="5883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1948" y="3676234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1.3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项目执行计划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1948" y="4449638"/>
            <a:ext cx="380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1.4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项目进度曲线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/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燃尽图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4200" y="309905"/>
            <a:ext cx="263207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600" b="1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1.1</a:t>
            </a:r>
            <a:r>
              <a:rPr kumimoji="1" lang="zh-CN" altLang="en-US" sz="2600" b="1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项目架构图</a:t>
            </a:r>
            <a:endParaRPr kumimoji="1" lang="zh-CN" altLang="en-US" sz="2600" b="1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61808" y="4070646"/>
            <a:ext cx="1300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游戏玩家</a:t>
            </a:r>
            <a:endParaRPr kumimoji="1" lang="zh-CN" altLang="en-US" sz="22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97000" y="4039869"/>
            <a:ext cx="55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01</a:t>
            </a:r>
            <a:endParaRPr kumimoji="1" lang="en-US" altLang="zh-CN" sz="24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76508" y="4070646"/>
            <a:ext cx="18592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前端开发人员</a:t>
            </a:r>
            <a:endParaRPr kumimoji="1" lang="zh-CN" altLang="en-US" sz="22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76508" y="4586828"/>
            <a:ext cx="187743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前端开发人员需要进行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UI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设计，小组件功能实现等工作。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11700" y="4039869"/>
            <a:ext cx="55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02</a:t>
            </a:r>
            <a:endParaRPr kumimoji="1" lang="en-US" altLang="zh-CN" sz="24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603908" y="4070646"/>
            <a:ext cx="18592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sz="22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后端开发人员</a:t>
            </a:r>
            <a:endParaRPr kumimoji="1" lang="zh-CN" altLang="zh-CN" sz="22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603908" y="4586828"/>
            <a:ext cx="187743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后端开发人员需要进行游戏逻辑设计，事件响应处理等工作。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39100" y="4039869"/>
            <a:ext cx="55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03</a:t>
            </a:r>
            <a:endParaRPr kumimoji="1" lang="en-US" altLang="zh-CN" sz="24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3878580" y="330200"/>
            <a:ext cx="6602730" cy="335724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49108" y="4587463"/>
            <a:ext cx="187743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</a:rPr>
              <a:t>玩家通过浏览器进行游戏对局。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珠形 25"/>
          <p:cNvSpPr/>
          <p:nvPr/>
        </p:nvSpPr>
        <p:spPr>
          <a:xfrm rot="8100000">
            <a:off x="8921675" y="355575"/>
            <a:ext cx="2247422" cy="2247422"/>
          </a:xfrm>
          <a:prstGeom prst="teardrop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4200" y="309905"/>
            <a:ext cx="214820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600" b="1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1.2</a:t>
            </a:r>
            <a:r>
              <a:rPr kumimoji="1" lang="zh-CN" altLang="en-US" sz="2600" b="1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   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成员分工</a:t>
            </a:r>
            <a:endParaRPr kumimoji="1" lang="zh-CN" altLang="en-US" sz="2600" b="1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" name="泪珠形 1"/>
          <p:cNvSpPr/>
          <p:nvPr/>
        </p:nvSpPr>
        <p:spPr>
          <a:xfrm rot="8100000">
            <a:off x="1395168" y="1191442"/>
            <a:ext cx="1486054" cy="1486054"/>
          </a:xfrm>
          <a:prstGeom prst="teardrop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80279" y="1550552"/>
            <a:ext cx="111583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前端开发人员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8" name="泪珠形 17"/>
          <p:cNvSpPr/>
          <p:nvPr/>
        </p:nvSpPr>
        <p:spPr>
          <a:xfrm rot="8100000">
            <a:off x="4895682" y="747285"/>
            <a:ext cx="1854006" cy="1854006"/>
          </a:xfrm>
          <a:prstGeom prst="teardrop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64768" y="1290202"/>
            <a:ext cx="111583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后端开发人员</a:t>
            </a:r>
            <a:endParaRPr kumimoji="1" lang="zh-CN" altLang="en-US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87469" y="1094622"/>
            <a:ext cx="111583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sz="2200" b="1" dirty="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rPr>
              <a:t>美术设计人员</a:t>
            </a:r>
            <a:endParaRPr kumimoji="1" lang="zh-CN" sz="2200" b="1" dirty="0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4835" y="3067685"/>
            <a:ext cx="33299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成员：</a:t>
            </a:r>
            <a:endParaRPr lang="zh-CN" altLang="en-US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r>
              <a:rPr lang="zh-CN" altLang="en-US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王奕然：</a:t>
            </a:r>
            <a:r>
              <a:rPr lang="zh-CN" altLang="en-US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搭建前端主体框架</a:t>
            </a:r>
            <a:endParaRPr lang="zh-CN" altLang="en-US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r>
              <a:rPr lang="zh-CN" altLang="en-US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杨</a:t>
            </a:r>
            <a:r>
              <a:rPr lang="en-US" altLang="zh-CN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</a:t>
            </a:r>
            <a:r>
              <a:rPr lang="zh-CN" altLang="en-US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赫：整合前端代码</a:t>
            </a:r>
            <a:endParaRPr lang="zh-CN" altLang="en-US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r>
              <a:rPr lang="zh-CN" altLang="en-US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林铮翔：修饰网页样式</a:t>
            </a:r>
            <a:endParaRPr lang="zh-CN" altLang="en-US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r>
              <a:rPr lang="zh-CN" altLang="en-US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廖陈阳：制作小组件</a:t>
            </a:r>
            <a:endParaRPr lang="zh-CN" altLang="en-US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r>
              <a:rPr lang="zh-CN" altLang="en-US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李鸿宇：制作小组件</a:t>
            </a:r>
            <a:endParaRPr lang="zh-CN" altLang="en-US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r>
              <a:rPr lang="zh-CN" altLang="en-US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林诗缈：</a:t>
            </a:r>
            <a:r>
              <a:rPr lang="zh-CN" altLang="en-US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修饰网页样式</a:t>
            </a:r>
            <a:endParaRPr lang="zh-CN" altLang="en-US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endParaRPr lang="zh-CN" altLang="en-US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4215" y="3068320"/>
            <a:ext cx="31648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成员：</a:t>
            </a:r>
            <a:endParaRPr lang="zh-CN" altLang="en-US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杨</a:t>
            </a:r>
            <a:r>
              <a:rPr lang="en-US" altLang="zh-CN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</a:t>
            </a:r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赫：搭建后端主体框架</a:t>
            </a:r>
            <a:endParaRPr lang="zh-CN" altLang="en-US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陈昊旸：处理各类游戏事件</a:t>
            </a:r>
            <a:endParaRPr lang="zh-CN" altLang="en-US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endParaRPr lang="zh-CN" altLang="en-US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6295" y="3068320"/>
            <a:ext cx="3173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</a:rPr>
              <a:t>成员：</a:t>
            </a:r>
            <a:endParaRPr lang="zh-CN" altLang="en-US">
              <a:latin typeface="汉仪文黑-85W" panose="00020600040101010101" charset="-122"/>
              <a:ea typeface="汉仪文黑-85W" panose="00020600040101010101" charset="-122"/>
            </a:endParaRPr>
          </a:p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</a:rPr>
              <a:t>林诗缈：绘制原型图</a:t>
            </a:r>
            <a:endParaRPr lang="zh-CN" altLang="en-US">
              <a:latin typeface="汉仪文黑-85W" panose="00020600040101010101" charset="-122"/>
              <a:ea typeface="汉仪文黑-85W" panose="00020600040101010101" charset="-122"/>
            </a:endParaRPr>
          </a:p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</a:rPr>
              <a:t>林铮翔：</a:t>
            </a:r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  <a:sym typeface="+mn-ea"/>
              </a:rPr>
              <a:t>绘制原型图</a:t>
            </a:r>
            <a:endParaRPr lang="zh-CN" altLang="en-US">
              <a:latin typeface="汉仪文黑-85W" panose="00020600040101010101" charset="-122"/>
              <a:ea typeface="汉仪文黑-85W" panose="00020600040101010101" charset="-122"/>
            </a:endParaRPr>
          </a:p>
          <a:p>
            <a:endParaRPr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4200" y="309905"/>
            <a:ext cx="296037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1.3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   项目执行计划</a:t>
            </a:r>
            <a:endParaRPr kumimoji="1" lang="zh-CN" altLang="en-US" sz="26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71650" y="1467116"/>
            <a:ext cx="4946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Source Han Sans SC Normal" panose="02010600030101010101" charset="-122"/>
                <a:sym typeface="+mn-ea"/>
              </a:rPr>
              <a:t>通过讨论，明确所有组员分工，文档记录工作完成情况，查询每个人的完成进度。</a:t>
            </a:r>
            <a:endParaRPr kumimoji="1"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9800" y="1559058"/>
            <a:ext cx="584200" cy="584200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8" name="图片 7" descr="图标, QR 代码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00" y="1689158"/>
            <a:ext cx="324000" cy="324000"/>
          </a:xfrm>
          <a:prstGeom prst="rect">
            <a:avLst/>
          </a:prstGeom>
        </p:spPr>
      </p:pic>
      <p:pic>
        <p:nvPicPr>
          <p:cNvPr id="15" name="图形 14" descr="评论点赞 纯色填充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6150" y="1635316"/>
            <a:ext cx="914400" cy="9144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71650" y="2660916"/>
            <a:ext cx="4946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Source Han Sans SC Normal" panose="02010600030101010101" charset="-122"/>
              </a:rPr>
              <a:t>原计划的工作成功完成，没有未完成的，但完成质量不够高，接下来还需要进一步的优化。</a:t>
            </a:r>
            <a:endParaRPr kumimoji="1" lang="zh-CN" sz="16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Source Han Sans SC Normal" panose="0201060003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39800" y="2752858"/>
            <a:ext cx="584200" cy="584200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20" name="图片 19" descr="图标, QR 代码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00" y="2882958"/>
            <a:ext cx="324000" cy="324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771650" y="3854716"/>
            <a:ext cx="4946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Source Han Sans SC Normal" panose="02010600030101010101" charset="-122"/>
              </a:rPr>
              <a:t>每一项任务都有清楚定义，并给了每项任务的审核指标，完成任务需要达到审核指标。每个任务完成后需要有其他部分的负责人进行相对应的审核。</a:t>
            </a:r>
            <a:endParaRPr kumimoji="1" lang="zh-CN" sz="16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Source Han Sans SC Normal" panose="0201060003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9800" y="3946658"/>
            <a:ext cx="584200" cy="584200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23" name="图片 22" descr="图标, QR 代码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00" y="4076758"/>
            <a:ext cx="324000" cy="324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771650" y="5048516"/>
            <a:ext cx="4946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Source Han Sans SC Normal" panose="02010600030101010101" charset="-122"/>
              </a:rPr>
              <a:t>项目的一些子任务的交付时间和原计划有出入，需要考虑到组员因其他课程，考试，比赛，训练等其他事务占据软件开发的时间，因此这些因素也需要列入计划中，避免导致后期的进度比较赶。</a:t>
            </a:r>
            <a:endParaRPr kumimoji="1" lang="zh-CN" sz="1600" dirty="0">
              <a:solidFill>
                <a:schemeClr val="tx1">
                  <a:lumMod val="95000"/>
                  <a:lumOff val="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Source Han Sans SC Normal" panose="02010600030101010101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39800" y="5140458"/>
            <a:ext cx="584200" cy="584200"/>
          </a:xfrm>
          <a:prstGeom prst="rect">
            <a:avLst/>
          </a:prstGeom>
          <a:solidFill>
            <a:srgbClr val="1B4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27" name="图片 26" descr="图标, QR 代码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00" y="5270558"/>
            <a:ext cx="324000" cy="3240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7096125" y="2752725"/>
            <a:ext cx="4209415" cy="2387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4200" y="309905"/>
            <a:ext cx="41120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600" b="1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1.4</a:t>
            </a:r>
            <a:r>
              <a:rPr kumimoji="1" lang="zh-CN" altLang="en-US" sz="2600" b="1" dirty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项目进度曲线</a:t>
            </a:r>
            <a:r>
              <a:rPr kumimoji="1" lang="en-US" altLang="zh-CN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/</a:t>
            </a:r>
            <a:r>
              <a:rPr kumimoji="1"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燃尽图</a:t>
            </a:r>
            <a:endParaRPr kumimoji="1" lang="zh-CN" altLang="en-US" sz="2600" b="1" dirty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3" name="任意形状 22"/>
          <p:cNvSpPr/>
          <p:nvPr/>
        </p:nvSpPr>
        <p:spPr>
          <a:xfrm>
            <a:off x="4527550" y="2095500"/>
            <a:ext cx="3111500" cy="3111500"/>
          </a:xfrm>
          <a:custGeom>
            <a:avLst/>
            <a:gdLst>
              <a:gd name="connsiteX0" fmla="*/ 1555750 w 3111500"/>
              <a:gd name="connsiteY0" fmla="*/ 488950 h 3111500"/>
              <a:gd name="connsiteX1" fmla="*/ 485775 w 3111500"/>
              <a:gd name="connsiteY1" fmla="*/ 1558925 h 3111500"/>
              <a:gd name="connsiteX2" fmla="*/ 1555750 w 3111500"/>
              <a:gd name="connsiteY2" fmla="*/ 2628900 h 3111500"/>
              <a:gd name="connsiteX3" fmla="*/ 2625725 w 3111500"/>
              <a:gd name="connsiteY3" fmla="*/ 1558925 h 3111500"/>
              <a:gd name="connsiteX4" fmla="*/ 1555750 w 3111500"/>
              <a:gd name="connsiteY4" fmla="*/ 488950 h 3111500"/>
              <a:gd name="connsiteX5" fmla="*/ 1555750 w 3111500"/>
              <a:gd name="connsiteY5" fmla="*/ 0 h 3111500"/>
              <a:gd name="connsiteX6" fmla="*/ 3111500 w 3111500"/>
              <a:gd name="connsiteY6" fmla="*/ 1555750 h 3111500"/>
              <a:gd name="connsiteX7" fmla="*/ 1555750 w 3111500"/>
              <a:gd name="connsiteY7" fmla="*/ 3111500 h 3111500"/>
              <a:gd name="connsiteX8" fmla="*/ 0 w 3111500"/>
              <a:gd name="connsiteY8" fmla="*/ 1555750 h 3111500"/>
              <a:gd name="connsiteX9" fmla="*/ 1555750 w 3111500"/>
              <a:gd name="connsiteY9" fmla="*/ 0 h 31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1500" h="3111500">
                <a:moveTo>
                  <a:pt x="1555750" y="488950"/>
                </a:moveTo>
                <a:cubicBezTo>
                  <a:pt x="964819" y="488950"/>
                  <a:pt x="485775" y="967994"/>
                  <a:pt x="485775" y="1558925"/>
                </a:cubicBezTo>
                <a:cubicBezTo>
                  <a:pt x="485775" y="2149856"/>
                  <a:pt x="964819" y="2628900"/>
                  <a:pt x="1555750" y="2628900"/>
                </a:cubicBezTo>
                <a:cubicBezTo>
                  <a:pt x="2146681" y="2628900"/>
                  <a:pt x="2625725" y="2149856"/>
                  <a:pt x="2625725" y="1558925"/>
                </a:cubicBezTo>
                <a:cubicBezTo>
                  <a:pt x="2625725" y="967994"/>
                  <a:pt x="2146681" y="488950"/>
                  <a:pt x="1555750" y="488950"/>
                </a:cubicBezTo>
                <a:close/>
                <a:moveTo>
                  <a:pt x="1555750" y="0"/>
                </a:moveTo>
                <a:cubicBezTo>
                  <a:pt x="2414967" y="0"/>
                  <a:pt x="3111500" y="696533"/>
                  <a:pt x="3111500" y="1555750"/>
                </a:cubicBezTo>
                <a:cubicBezTo>
                  <a:pt x="3111500" y="2414967"/>
                  <a:pt x="2414967" y="3111500"/>
                  <a:pt x="1555750" y="3111500"/>
                </a:cubicBezTo>
                <a:cubicBezTo>
                  <a:pt x="696533" y="3111500"/>
                  <a:pt x="0" y="2414967"/>
                  <a:pt x="0" y="1555750"/>
                </a:cubicBezTo>
                <a:cubicBezTo>
                  <a:pt x="0" y="696533"/>
                  <a:pt x="696533" y="0"/>
                  <a:pt x="1555750" y="0"/>
                </a:cubicBezTo>
                <a:close/>
              </a:path>
            </a:pathLst>
          </a:custGeom>
          <a:solidFill>
            <a:srgbClr val="1B4E88">
              <a:alpha val="100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1168400" y="3651250"/>
            <a:ext cx="2857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0" y="3016250"/>
            <a:ext cx="1270000" cy="1270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88577" y="3651098"/>
            <a:ext cx="2138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22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前端工作燃尽图</a:t>
            </a:r>
            <a:endParaRPr kumimoji="1" lang="zh-CN" altLang="en-US" sz="22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cxnSp>
        <p:nvCxnSpPr>
          <p:cNvPr id="32" name="直线连接符 31"/>
          <p:cNvCxnSpPr/>
          <p:nvPr/>
        </p:nvCxnSpPr>
        <p:spPr>
          <a:xfrm>
            <a:off x="8331200" y="3651250"/>
            <a:ext cx="2857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222908" y="4334993"/>
            <a:ext cx="130302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其他事件</a:t>
            </a:r>
            <a:endParaRPr kumimoji="1" lang="zh-CN" altLang="en-US" sz="22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1419225"/>
            <a:ext cx="3714115" cy="2232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03413" y="989178"/>
            <a:ext cx="24180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前端工作进度曲线</a:t>
            </a:r>
            <a:endParaRPr kumimoji="1" lang="zh-CN" altLang="en-US" sz="22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50" y="1367790"/>
            <a:ext cx="3799205" cy="22834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39343" y="937743"/>
            <a:ext cx="24180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后端工作进度曲线</a:t>
            </a:r>
            <a:endParaRPr kumimoji="1" lang="zh-CN" altLang="en-US" sz="22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45" y="4081145"/>
            <a:ext cx="3723005" cy="22377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4081145"/>
            <a:ext cx="3814445" cy="22929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43837" y="3651098"/>
            <a:ext cx="2138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2200" b="1" dirty="0">
                <a:solidFill>
                  <a:srgbClr val="1B4E88"/>
                </a:solidFill>
                <a:latin typeface="汉仪文黑-85W" panose="00020600040101010101" charset="-122"/>
                <a:ea typeface="汉仪文黑-85W" panose="00020600040101010101" charset="-122"/>
              </a:rPr>
              <a:t>后端工作燃尽图</a:t>
            </a:r>
            <a:endParaRPr kumimoji="1" lang="zh-CN" altLang="en-US" sz="2200" b="1" dirty="0">
              <a:solidFill>
                <a:srgbClr val="1B4E88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g_liyue.1a93c0f8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1205" cy="6858000"/>
          </a:xfrm>
          <a:prstGeom prst="rect">
            <a:avLst/>
          </a:prstGeom>
        </p:spPr>
      </p:pic>
      <p:pic>
        <p:nvPicPr>
          <p:cNvPr id="5" name="图片 4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>
            <a:off x="-3362325" y="0"/>
            <a:ext cx="9394825" cy="6858000"/>
          </a:xfrm>
          <a:prstGeom prst="rect">
            <a:avLst/>
          </a:prstGeom>
        </p:spPr>
      </p:pic>
      <p:pic>
        <p:nvPicPr>
          <p:cNvPr id="6" name="图片 5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 flipH="1">
            <a:off x="6032500" y="0"/>
            <a:ext cx="93948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g_liyue.1a93c0f8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" y="0"/>
            <a:ext cx="12181205" cy="6858000"/>
          </a:xfrm>
          <a:prstGeom prst="rect">
            <a:avLst/>
          </a:prstGeom>
        </p:spPr>
      </p:pic>
      <p:pic>
        <p:nvPicPr>
          <p:cNvPr id="5" name="图片 4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>
            <a:off x="-9394825" y="0"/>
            <a:ext cx="9394825" cy="6858000"/>
          </a:xfrm>
          <a:prstGeom prst="rect">
            <a:avLst/>
          </a:prstGeom>
        </p:spPr>
      </p:pic>
      <p:pic>
        <p:nvPicPr>
          <p:cNvPr id="6" name="图片 5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 flipH="1">
            <a:off x="12269470" y="-60960"/>
            <a:ext cx="9394825" cy="6858000"/>
          </a:xfrm>
          <a:prstGeom prst="rect">
            <a:avLst/>
          </a:prstGeom>
        </p:spPr>
      </p:pic>
      <p:pic>
        <p:nvPicPr>
          <p:cNvPr id="2" name="图片 1" descr="04.a5769b87..png"/>
          <p:cNvPicPr>
            <a:picLocks noChangeAspect="1"/>
          </p:cNvPicPr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847090" y="1753235"/>
            <a:ext cx="9055735" cy="1993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2545" y="2120265"/>
            <a:ext cx="7303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307465" y="1998345"/>
            <a:ext cx="7983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blipFill>
                  <a:blip r:embed="rId4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02 </a:t>
            </a:r>
            <a:r>
              <a:rPr lang="zh-CN" altLang="en-US" sz="8000" dirty="0">
                <a:blipFill>
                  <a:blip r:embed="rId4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前端部分</a:t>
            </a:r>
            <a:endParaRPr lang="zh-CN" altLang="en-US" sz="8000" dirty="0">
              <a:blipFill>
                <a:blip r:embed="rId4"/>
                <a:tile tx="0" ty="0" sx="100000" sy="100000" flip="none" algn="tl"/>
              </a:blip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5290" y="5497830"/>
            <a:ext cx="5234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blipFill>
                  <a:blip r:embed="rId5"/>
                  <a:tile tx="0" ty="0" sx="100000" sy="100000" flip="none" algn="tl"/>
                </a:blip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汇报：林铮翔</a:t>
            </a:r>
            <a:endParaRPr lang="zh-CN" altLang="en-US" sz="2400" dirty="0">
              <a:blipFill>
                <a:blip r:embed="rId5"/>
                <a:tile tx="0" ty="0" sx="100000" sy="100000" flip="none" algn="tl"/>
              </a:blip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184,&quot;width&quot;:3184}"/>
</p:tagLst>
</file>

<file path=ppt/tags/tag2.xml><?xml version="1.0" encoding="utf-8"?>
<p:tagLst xmlns:p="http://schemas.openxmlformats.org/presentationml/2006/main">
  <p:tag name="KSO_WM_UNIT_PLACING_PICTURE_USER_VIEWPORT" val="{&quot;height&quot;:2852.431496062992,&quot;width&quot;:17140}"/>
</p:tagLst>
</file>

<file path=ppt/tags/tag3.xml><?xml version="1.0" encoding="utf-8"?>
<p:tagLst xmlns:p="http://schemas.openxmlformats.org/presentationml/2006/main">
  <p:tag name="KSO_WM_UNIT_PLACING_PICTURE_USER_VIEWPORT" val="{&quot;height&quot;:11115,&quot;width&quot;:14910}"/>
</p:tagLst>
</file>

<file path=ppt/tags/tag4.xml><?xml version="1.0" encoding="utf-8"?>
<p:tagLst xmlns:p="http://schemas.openxmlformats.org/presentationml/2006/main">
  <p:tag name="KSO_WPP_MARK_KEY" val="06d0960d-1b4f-4293-9794-88041df381d3"/>
  <p:tag name="COMMONDATA" val="eyJoZGlkIjoiMTNlZTY1YWVkYjhhYTAzYTkxMThiZDkxNGIyMjI3NW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2787</Words>
  <Application>WPS 演示</Application>
  <PresentationFormat>宽屏</PresentationFormat>
  <Paragraphs>304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Arial</vt:lpstr>
      <vt:lpstr>宋体</vt:lpstr>
      <vt:lpstr>Wingdings</vt:lpstr>
      <vt:lpstr>Source Han Sans SC ExtraLight</vt:lpstr>
      <vt:lpstr>汉仪文黑-85W</vt:lpstr>
      <vt:lpstr>汉仪文黑-85W</vt:lpstr>
      <vt:lpstr>Times New Roman</vt:lpstr>
      <vt:lpstr>Source Han Sans SC Normal</vt:lpstr>
      <vt:lpstr>微软雅黑</vt:lpstr>
      <vt:lpstr>Arial Unicode MS</vt:lpstr>
      <vt:lpstr>等线 Light</vt:lpstr>
      <vt:lpstr>等线</vt:lpstr>
      <vt:lpstr>华文中宋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亚东</dc:creator>
  <cp:lastModifiedBy>Augest</cp:lastModifiedBy>
  <cp:revision>63</cp:revision>
  <dcterms:created xsi:type="dcterms:W3CDTF">2022-05-20T13:04:00Z</dcterms:created>
  <dcterms:modified xsi:type="dcterms:W3CDTF">2022-11-19T04:30:07Z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D5BA3E16BE20451797D7645412421584</vt:lpwstr>
  </property>
  <property fmtid="{D5CDD505-2E9C-101B-9397-08002B2CF9AE}" pid="3" name="KSOProductBuildVer">
    <vt:lpwstr>2052-11.1.0.12763</vt:lpwstr>
  </property>
</Properties>
</file>